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68"/>
    <p:restoredTop sz="94674"/>
  </p:normalViewPr>
  <p:slideViewPr>
    <p:cSldViewPr snapToGrid="0" snapToObjects="1">
      <p:cViewPr varScale="1">
        <p:scale>
          <a:sx n="118" d="100"/>
          <a:sy n="118" d="100"/>
        </p:scale>
        <p:origin x="216" y="39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96" d="100"/>
          <a:sy n="96" d="100"/>
        </p:scale>
        <p:origin x="3512"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tiff>
</file>

<file path=ppt/media/image3.tiff>
</file>

<file path=ppt/media/image4.jpeg>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C9F959-20EC-C340-A689-DE650B6B674D}" type="datetimeFigureOut">
              <a:rPr lang="en-US" smtClean="0"/>
              <a:t>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3217C-629A-F44C-BA32-8288181ADEB6}" type="slidenum">
              <a:rPr lang="en-US" smtClean="0"/>
              <a:t>‹#›</a:t>
            </a:fld>
            <a:endParaRPr lang="en-US"/>
          </a:p>
        </p:txBody>
      </p:sp>
    </p:spTree>
    <p:extLst>
      <p:ext uri="{BB962C8B-B14F-4D97-AF65-F5344CB8AC3E}">
        <p14:creationId xmlns:p14="http://schemas.microsoft.com/office/powerpoint/2010/main" val="13253840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Situationist International (1957–1972) was a relatively small yet influential Paris-based group that had its origins in the </a:t>
            </a:r>
            <a:r>
              <a:rPr lang="en-US" dirty="0" err="1"/>
              <a:t>avant</a:t>
            </a:r>
            <a:r>
              <a:rPr lang="en-US" dirty="0"/>
              <a:t> </a:t>
            </a:r>
            <a:r>
              <a:rPr lang="en-US" dirty="0" err="1"/>
              <a:t>garde</a:t>
            </a:r>
            <a:r>
              <a:rPr lang="en-US" dirty="0"/>
              <a:t> artistic tradition. The situationists are best known for their radical political theory and their influence on the May 1968 student and worker revolts in France. The Situationist International (SI) published a journal called </a:t>
            </a:r>
            <a:r>
              <a:rPr lang="en-US" i="1" dirty="0" err="1"/>
              <a:t>Internationale</a:t>
            </a:r>
            <a:r>
              <a:rPr lang="en-US" i="1" dirty="0"/>
              <a:t> </a:t>
            </a:r>
            <a:r>
              <a:rPr lang="en-US" i="1" dirty="0" err="1"/>
              <a:t>Situationniste</a:t>
            </a:r>
            <a:r>
              <a:rPr lang="en-US" i="1" dirty="0"/>
              <a:t> (IS)</a:t>
            </a:r>
            <a:r>
              <a:rPr lang="en-US" dirty="0"/>
              <a:t>. The two other texts that are essential to an understanding of the SI’s theory are </a:t>
            </a:r>
            <a:r>
              <a:rPr lang="en-US" i="1" dirty="0"/>
              <a:t>The Society of the Spectacle</a:t>
            </a:r>
            <a:r>
              <a:rPr lang="en-US" dirty="0"/>
              <a:t> by Guy </a:t>
            </a:r>
            <a:r>
              <a:rPr lang="en-US" dirty="0" err="1"/>
              <a:t>Debord</a:t>
            </a:r>
            <a:r>
              <a:rPr lang="en-US" dirty="0"/>
              <a:t> (the SI’s leading theorist throughout its existence) and </a:t>
            </a:r>
            <a:r>
              <a:rPr lang="en-US" i="1" dirty="0"/>
              <a:t>The Revolution of Everyday Life</a:t>
            </a:r>
            <a:r>
              <a:rPr lang="en-US" dirty="0"/>
              <a:t> by Raoul </a:t>
            </a:r>
            <a:r>
              <a:rPr lang="en-US" dirty="0" err="1"/>
              <a:t>Vaneigem</a:t>
            </a:r>
            <a:r>
              <a:rPr lang="en-US" dirty="0"/>
              <a:t>. </a:t>
            </a:r>
          </a:p>
        </p:txBody>
      </p:sp>
      <p:sp>
        <p:nvSpPr>
          <p:cNvPr id="4" name="Slide Number Placeholder 3"/>
          <p:cNvSpPr>
            <a:spLocks noGrp="1"/>
          </p:cNvSpPr>
          <p:nvPr>
            <p:ph type="sldNum" sz="quarter" idx="5"/>
          </p:nvPr>
        </p:nvSpPr>
        <p:spPr/>
        <p:txBody>
          <a:bodyPr/>
          <a:lstStyle/>
          <a:p>
            <a:fld id="{D673217C-629A-F44C-BA32-8288181ADEB6}" type="slidenum">
              <a:rPr lang="en-US" smtClean="0"/>
              <a:t>4</a:t>
            </a:fld>
            <a:endParaRPr lang="en-US"/>
          </a:p>
        </p:txBody>
      </p:sp>
    </p:spTree>
    <p:extLst>
      <p:ext uri="{BB962C8B-B14F-4D97-AF65-F5344CB8AC3E}">
        <p14:creationId xmlns:p14="http://schemas.microsoft.com/office/powerpoint/2010/main" val="2294884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SI’s influence in the United States is most noticeable in the anarchist milieu. The situationists, however, were not anarchists. “All kinds of recent experiences have shown the recuperated </a:t>
            </a:r>
            <a:r>
              <a:rPr lang="en-US" dirty="0" err="1"/>
              <a:t>confusionism</a:t>
            </a:r>
            <a:r>
              <a:rPr lang="en-US" dirty="0"/>
              <a:t> of the term ‘anarchist,’ and it seems to me that we must oppose it everywhere,” wrote </a:t>
            </a:r>
            <a:r>
              <a:rPr lang="en-US" dirty="0" err="1"/>
              <a:t>Debord</a:t>
            </a:r>
            <a:r>
              <a:rPr lang="en-US" dirty="0"/>
              <a:t> in 1968. The situationists could be termed anti-state communists: they were heavily influenced by Marx and did not identify with the anarchist tradition, yet shared the anarchist opposition to the state. (The situationists, however, did not call themselves communists due to its popular association with Communist Parties.)</a:t>
            </a:r>
          </a:p>
        </p:txBody>
      </p:sp>
      <p:sp>
        <p:nvSpPr>
          <p:cNvPr id="4" name="Slide Number Placeholder 3"/>
          <p:cNvSpPr>
            <a:spLocks noGrp="1"/>
          </p:cNvSpPr>
          <p:nvPr>
            <p:ph type="sldNum" sz="quarter" idx="5"/>
          </p:nvPr>
        </p:nvSpPr>
        <p:spPr/>
        <p:txBody>
          <a:bodyPr/>
          <a:lstStyle/>
          <a:p>
            <a:fld id="{D673217C-629A-F44C-BA32-8288181ADEB6}" type="slidenum">
              <a:rPr lang="en-US" smtClean="0"/>
              <a:t>5</a:t>
            </a:fld>
            <a:endParaRPr lang="en-US"/>
          </a:p>
        </p:txBody>
      </p:sp>
    </p:spTree>
    <p:extLst>
      <p:ext uri="{BB962C8B-B14F-4D97-AF65-F5344CB8AC3E}">
        <p14:creationId xmlns:p14="http://schemas.microsoft.com/office/powerpoint/2010/main" val="2518256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important to understand the SI in relation to Marx, to see how they saw their own project as a continuation of Marx’s critique of capitalism (and this essay will certainly focus on this). “The philosophers have only </a:t>
            </a:r>
            <a:r>
              <a:rPr lang="en-US" i="1" dirty="0"/>
              <a:t>interpreted</a:t>
            </a:r>
            <a:r>
              <a:rPr lang="en-US" dirty="0"/>
              <a:t> the world, in various ways; the point is to </a:t>
            </a:r>
            <a:r>
              <a:rPr lang="en-US" i="1" dirty="0"/>
              <a:t>change</a:t>
            </a:r>
            <a:r>
              <a:rPr lang="en-US" dirty="0"/>
              <a:t> it,” wrote Marx. “So far philosophers and artists have only interpreted situations; the point now is to transform them,” wrote the SI.</a:t>
            </a:r>
          </a:p>
        </p:txBody>
      </p:sp>
      <p:sp>
        <p:nvSpPr>
          <p:cNvPr id="4" name="Slide Number Placeholder 3"/>
          <p:cNvSpPr>
            <a:spLocks noGrp="1"/>
          </p:cNvSpPr>
          <p:nvPr>
            <p:ph type="sldNum" sz="quarter" idx="5"/>
          </p:nvPr>
        </p:nvSpPr>
        <p:spPr/>
        <p:txBody>
          <a:bodyPr/>
          <a:lstStyle/>
          <a:p>
            <a:fld id="{D673217C-629A-F44C-BA32-8288181ADEB6}" type="slidenum">
              <a:rPr lang="en-US" smtClean="0"/>
              <a:t>6</a:t>
            </a:fld>
            <a:endParaRPr lang="en-US"/>
          </a:p>
        </p:txBody>
      </p:sp>
    </p:spTree>
    <p:extLst>
      <p:ext uri="{BB962C8B-B14F-4D97-AF65-F5344CB8AC3E}">
        <p14:creationId xmlns:p14="http://schemas.microsoft.com/office/powerpoint/2010/main" val="1422964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L.H.O.O.Q., which sound out the French sentence: "She has a hot </a:t>
            </a:r>
            <a:r>
              <a:rPr lang="en-US" dirty="0" err="1"/>
              <a:t>arse</a:t>
            </a:r>
            <a:r>
              <a:rPr lang="en-US" dirty="0"/>
              <a:t>.”</a:t>
            </a:r>
          </a:p>
          <a:p>
            <a:endParaRPr lang="en-US" dirty="0"/>
          </a:p>
          <a:p>
            <a:r>
              <a:rPr lang="en-US" dirty="0"/>
              <a:t>Sigmund Freud had </a:t>
            </a:r>
            <a:r>
              <a:rPr lang="en-US" dirty="0" err="1"/>
              <a:t>psychoanalysed</a:t>
            </a:r>
            <a:r>
              <a:rPr lang="en-US" dirty="0"/>
              <a:t> Leonardo's art and related the artist's inability to finish his works to the sublimation of his sexual life to art. He also argued that Leonardo was homosexual.</a:t>
            </a:r>
          </a:p>
          <a:p>
            <a:br>
              <a:rPr lang="en-US" dirty="0"/>
            </a:br>
            <a:r>
              <a:rPr lang="en-US" dirty="0"/>
              <a:t>Duchamp's Mona Lisa is a Freudian joke. Duchamp reveals, in a simple gesture, that which the painting conceals. But this is not merely an allusion to Freud. Duchamp uncovers an ambiguity of gender at the heart of Leonardo's aesthetic - that Leonardo sees the male form in the female.</a:t>
            </a:r>
          </a:p>
          <a:p>
            <a:br>
              <a:rPr lang="en-US" dirty="0"/>
            </a:br>
            <a:r>
              <a:rPr lang="en-US" dirty="0"/>
              <a:t>The traditional flag, which is often used to quash dissent by equating America with liberty and progress is made to communicate its own critique: corporations, not the people, rule America. </a:t>
            </a:r>
          </a:p>
        </p:txBody>
      </p:sp>
      <p:sp>
        <p:nvSpPr>
          <p:cNvPr id="4" name="Slide Number Placeholder 3"/>
          <p:cNvSpPr>
            <a:spLocks noGrp="1"/>
          </p:cNvSpPr>
          <p:nvPr>
            <p:ph type="sldNum" sz="quarter" idx="5"/>
          </p:nvPr>
        </p:nvSpPr>
        <p:spPr/>
        <p:txBody>
          <a:bodyPr/>
          <a:lstStyle/>
          <a:p>
            <a:fld id="{D673217C-629A-F44C-BA32-8288181ADEB6}" type="slidenum">
              <a:rPr lang="en-US" smtClean="0"/>
              <a:t>8</a:t>
            </a:fld>
            <a:endParaRPr lang="en-US"/>
          </a:p>
        </p:txBody>
      </p:sp>
    </p:spTree>
    <p:extLst>
      <p:ext uri="{BB962C8B-B14F-4D97-AF65-F5344CB8AC3E}">
        <p14:creationId xmlns:p14="http://schemas.microsoft.com/office/powerpoint/2010/main" val="18851764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5818747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847473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448696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7981834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2C01888-6818-2E40-A7FD-8910A9A92841}" type="datetimeFigureOut">
              <a:rPr lang="en-US" smtClean="0"/>
              <a:t>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723785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C01888-6818-2E40-A7FD-8910A9A92841}" type="datetimeFigureOut">
              <a:rPr lang="en-US" smtClean="0"/>
              <a:t>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2307584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C01888-6818-2E40-A7FD-8910A9A92841}" type="datetimeFigureOut">
              <a:rPr lang="en-US" smtClean="0"/>
              <a:t>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59459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2C01888-6818-2E40-A7FD-8910A9A92841}" type="datetimeFigureOut">
              <a:rPr lang="en-US" smtClean="0"/>
              <a:t>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599281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C01888-6818-2E40-A7FD-8910A9A92841}" type="datetimeFigureOut">
              <a:rPr lang="en-US" smtClean="0"/>
              <a:t>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202538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2C01888-6818-2E40-A7FD-8910A9A92841}" type="datetimeFigureOut">
              <a:rPr lang="en-US" smtClean="0"/>
              <a:t>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15935892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2C01888-6818-2E40-A7FD-8910A9A92841}" type="datetimeFigureOut">
              <a:rPr lang="en-US" smtClean="0"/>
              <a:t>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C5058EB-DD48-8E45-AB54-01049F8EF8E8}" type="slidenum">
              <a:rPr lang="en-US" smtClean="0"/>
              <a:t>‹#›</a:t>
            </a:fld>
            <a:endParaRPr lang="en-US"/>
          </a:p>
        </p:txBody>
      </p:sp>
    </p:spTree>
    <p:extLst>
      <p:ext uri="{BB962C8B-B14F-4D97-AF65-F5344CB8AC3E}">
        <p14:creationId xmlns:p14="http://schemas.microsoft.com/office/powerpoint/2010/main" val="3502286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C01888-6818-2E40-A7FD-8910A9A92841}" type="datetimeFigureOut">
              <a:rPr lang="en-US" smtClean="0"/>
              <a:t>2/6/19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5058EB-DD48-8E45-AB54-01049F8EF8E8}" type="slidenum">
              <a:rPr lang="en-US" smtClean="0"/>
              <a:t>‹#›</a:t>
            </a:fld>
            <a:endParaRPr lang="en-US"/>
          </a:p>
        </p:txBody>
      </p:sp>
    </p:spTree>
    <p:extLst>
      <p:ext uri="{BB962C8B-B14F-4D97-AF65-F5344CB8AC3E}">
        <p14:creationId xmlns:p14="http://schemas.microsoft.com/office/powerpoint/2010/main" val="2820193186"/>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298A1-7DF4-A145-A428-D9C88CD5FA0E}"/>
              </a:ext>
            </a:extLst>
          </p:cNvPr>
          <p:cNvSpPr>
            <a:spLocks noGrp="1"/>
          </p:cNvSpPr>
          <p:nvPr>
            <p:ph type="ctrTitle"/>
          </p:nvPr>
        </p:nvSpPr>
        <p:spPr/>
        <p:txBody>
          <a:bodyPr/>
          <a:lstStyle/>
          <a:p>
            <a:r>
              <a:rPr lang="en-US" dirty="0"/>
              <a:t>Situationist International</a:t>
            </a:r>
          </a:p>
        </p:txBody>
      </p:sp>
      <p:sp>
        <p:nvSpPr>
          <p:cNvPr id="3" name="Subtitle 2">
            <a:extLst>
              <a:ext uri="{FF2B5EF4-FFF2-40B4-BE49-F238E27FC236}">
                <a16:creationId xmlns:a16="http://schemas.microsoft.com/office/drawing/2014/main" id="{6D5AC560-CC9B-8048-9254-60E45F6F4ADB}"/>
              </a:ext>
            </a:extLst>
          </p:cNvPr>
          <p:cNvSpPr>
            <a:spLocks noGrp="1"/>
          </p:cNvSpPr>
          <p:nvPr>
            <p:ph type="subTitle" idx="1"/>
          </p:nvPr>
        </p:nvSpPr>
        <p:spPr/>
        <p:txBody>
          <a:bodyPr/>
          <a:lstStyle/>
          <a:p>
            <a:r>
              <a:rPr lang="en-US" dirty="0"/>
              <a:t>brief overview</a:t>
            </a:r>
          </a:p>
        </p:txBody>
      </p:sp>
    </p:spTree>
    <p:extLst>
      <p:ext uri="{BB962C8B-B14F-4D97-AF65-F5344CB8AC3E}">
        <p14:creationId xmlns:p14="http://schemas.microsoft.com/office/powerpoint/2010/main" val="743969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39BEB-5569-AA47-9072-BFD6B04DD61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8A2B2E0-8949-E64C-AEC9-E9A383012850}"/>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B3332AD9-F1B8-6743-A6A9-57735FA29800}"/>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30851817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492CBB-1513-7B43-A6B4-FCFC4C92551F}"/>
              </a:ext>
            </a:extLst>
          </p:cNvPr>
          <p:cNvSpPr>
            <a:spLocks noGrp="1"/>
          </p:cNvSpPr>
          <p:nvPr>
            <p:ph idx="1"/>
          </p:nvPr>
        </p:nvSpPr>
        <p:spPr/>
        <p:txBody>
          <a:bodyPr/>
          <a:lstStyle/>
          <a:p>
            <a:pPr marL="0" indent="0">
              <a:buNone/>
            </a:pPr>
            <a:r>
              <a:rPr lang="en-US" dirty="0"/>
              <a:t>Keep moving.  You might never learn who you are—but you do weave yourself into the world, and thereby give the world shape and form.</a:t>
            </a:r>
          </a:p>
          <a:p>
            <a:pPr marL="0" indent="0">
              <a:buNone/>
            </a:pPr>
            <a:r>
              <a:rPr lang="en-US" dirty="0"/>
              <a:t>- KIMSOOJA</a:t>
            </a:r>
          </a:p>
          <a:p>
            <a:endParaRPr lang="en-US" dirty="0"/>
          </a:p>
        </p:txBody>
      </p:sp>
    </p:spTree>
    <p:extLst>
      <p:ext uri="{BB962C8B-B14F-4D97-AF65-F5344CB8AC3E}">
        <p14:creationId xmlns:p14="http://schemas.microsoft.com/office/powerpoint/2010/main" val="2094710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3051E-B4E9-554D-A1C1-E2E333869EEF}"/>
              </a:ext>
            </a:extLst>
          </p:cNvPr>
          <p:cNvSpPr>
            <a:spLocks noGrp="1"/>
          </p:cNvSpPr>
          <p:nvPr>
            <p:ph type="title"/>
          </p:nvPr>
        </p:nvSpPr>
        <p:spPr/>
        <p:txBody>
          <a:bodyPr/>
          <a:lstStyle/>
          <a:p>
            <a:r>
              <a:rPr lang="en-US" dirty="0"/>
              <a:t>What is SI?</a:t>
            </a:r>
          </a:p>
        </p:txBody>
      </p:sp>
      <p:sp>
        <p:nvSpPr>
          <p:cNvPr id="3" name="Content Placeholder 2">
            <a:extLst>
              <a:ext uri="{FF2B5EF4-FFF2-40B4-BE49-F238E27FC236}">
                <a16:creationId xmlns:a16="http://schemas.microsoft.com/office/drawing/2014/main" id="{13ECFFC8-8259-A447-8774-8E7D79B4F7FB}"/>
              </a:ext>
            </a:extLst>
          </p:cNvPr>
          <p:cNvSpPr>
            <a:spLocks noGrp="1"/>
          </p:cNvSpPr>
          <p:nvPr>
            <p:ph idx="1"/>
          </p:nvPr>
        </p:nvSpPr>
        <p:spPr/>
        <p:txBody>
          <a:bodyPr/>
          <a:lstStyle/>
          <a:p>
            <a:r>
              <a:rPr lang="en-US" dirty="0"/>
              <a:t>Avant-garde movement based chiefly in France.  Founded 1957, disbanded 1972.</a:t>
            </a:r>
          </a:p>
          <a:p>
            <a:endParaRPr lang="en-US" dirty="0"/>
          </a:p>
          <a:p>
            <a:r>
              <a:rPr lang="en-US" dirty="0"/>
              <a:t>Chief figures include Guy </a:t>
            </a:r>
            <a:r>
              <a:rPr lang="en-US" dirty="0" err="1"/>
              <a:t>Debord</a:t>
            </a:r>
            <a:r>
              <a:rPr lang="en-US" dirty="0"/>
              <a:t>, Raoul </a:t>
            </a:r>
            <a:r>
              <a:rPr lang="en-US" dirty="0" err="1"/>
              <a:t>Vaneigem</a:t>
            </a:r>
            <a:r>
              <a:rPr lang="en-US" dirty="0"/>
              <a:t>, and Asger </a:t>
            </a:r>
            <a:r>
              <a:rPr lang="en-US" dirty="0" err="1"/>
              <a:t>Jorn</a:t>
            </a:r>
            <a:r>
              <a:rPr lang="en-US" dirty="0"/>
              <a:t>.</a:t>
            </a:r>
          </a:p>
          <a:p>
            <a:endParaRPr lang="en-US" dirty="0"/>
          </a:p>
          <a:p>
            <a:r>
              <a:rPr lang="en-US" dirty="0"/>
              <a:t>United Western Marxist politics with formal experimentation in the visual and literary arts.</a:t>
            </a:r>
          </a:p>
        </p:txBody>
      </p:sp>
    </p:spTree>
    <p:extLst>
      <p:ext uri="{BB962C8B-B14F-4D97-AF65-F5344CB8AC3E}">
        <p14:creationId xmlns:p14="http://schemas.microsoft.com/office/powerpoint/2010/main" val="92940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59E36-442A-E244-A0FB-38CD17352F50}"/>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DE9390A-44F3-604D-9949-ECF5730118D6}"/>
              </a:ext>
            </a:extLst>
          </p:cNvPr>
          <p:cNvSpPr>
            <a:spLocks noGrp="1"/>
          </p:cNvSpPr>
          <p:nvPr>
            <p:ph idx="1"/>
          </p:nvPr>
        </p:nvSpPr>
        <p:spPr/>
        <p:txBody>
          <a:bodyPr/>
          <a:lstStyle/>
          <a:p>
            <a:endParaRPr lang="en-US" dirty="0"/>
          </a:p>
        </p:txBody>
      </p:sp>
      <p:pic>
        <p:nvPicPr>
          <p:cNvPr id="4" name="Picture 6" descr="situation comic">
            <a:extLst>
              <a:ext uri="{FF2B5EF4-FFF2-40B4-BE49-F238E27FC236}">
                <a16:creationId xmlns:a16="http://schemas.microsoft.com/office/drawing/2014/main" id="{637D54D8-D511-E34C-9C4B-850B09CC76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838200" y="0"/>
            <a:ext cx="5212404" cy="687409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24504100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97C02-56A2-BF47-932E-18870E7F300A}"/>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201BAA3F-8ED7-5D42-8B66-42D69D443AC4}"/>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76728BF-BD13-5B40-8359-D6B2C13E62E3}"/>
              </a:ext>
            </a:extLst>
          </p:cNvPr>
          <p:cNvPicPr>
            <a:picLocks noChangeAspect="1"/>
          </p:cNvPicPr>
          <p:nvPr/>
        </p:nvPicPr>
        <p:blipFill>
          <a:blip r:embed="rId3"/>
          <a:stretch>
            <a:fillRect/>
          </a:stretch>
        </p:blipFill>
        <p:spPr>
          <a:xfrm>
            <a:off x="2558373" y="0"/>
            <a:ext cx="9003939" cy="6858000"/>
          </a:xfrm>
          <a:prstGeom prst="rect">
            <a:avLst/>
          </a:prstGeom>
        </p:spPr>
      </p:pic>
    </p:spTree>
    <p:extLst>
      <p:ext uri="{BB962C8B-B14F-4D97-AF65-F5344CB8AC3E}">
        <p14:creationId xmlns:p14="http://schemas.microsoft.com/office/powerpoint/2010/main" val="4003452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3AB87-72AF-3141-9B5B-E2683DD6A78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080F71F-B336-F94D-B77D-9341C5F8FC5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664356F8-A92D-0F49-ACB2-A4F0662DE7CF}"/>
              </a:ext>
            </a:extLst>
          </p:cNvPr>
          <p:cNvPicPr>
            <a:picLocks noChangeAspect="1"/>
          </p:cNvPicPr>
          <p:nvPr/>
        </p:nvPicPr>
        <p:blipFill>
          <a:blip r:embed="rId3"/>
          <a:stretch>
            <a:fillRect/>
          </a:stretch>
        </p:blipFill>
        <p:spPr>
          <a:xfrm>
            <a:off x="308101" y="0"/>
            <a:ext cx="11883899" cy="6858000"/>
          </a:xfrm>
          <a:prstGeom prst="rect">
            <a:avLst/>
          </a:prstGeom>
        </p:spPr>
      </p:pic>
    </p:spTree>
    <p:extLst>
      <p:ext uri="{BB962C8B-B14F-4D97-AF65-F5344CB8AC3E}">
        <p14:creationId xmlns:p14="http://schemas.microsoft.com/office/powerpoint/2010/main" val="3253387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B684E-9D10-074A-B154-413877084DF3}"/>
              </a:ext>
            </a:extLst>
          </p:cNvPr>
          <p:cNvSpPr>
            <a:spLocks noGrp="1"/>
          </p:cNvSpPr>
          <p:nvPr>
            <p:ph type="title"/>
          </p:nvPr>
        </p:nvSpPr>
        <p:spPr/>
        <p:txBody>
          <a:bodyPr/>
          <a:lstStyle/>
          <a:p>
            <a:r>
              <a:rPr lang="en-US" dirty="0"/>
              <a:t>Proposed Solutions</a:t>
            </a:r>
          </a:p>
        </p:txBody>
      </p:sp>
      <p:sp>
        <p:nvSpPr>
          <p:cNvPr id="3" name="Content Placeholder 2">
            <a:extLst>
              <a:ext uri="{FF2B5EF4-FFF2-40B4-BE49-F238E27FC236}">
                <a16:creationId xmlns:a16="http://schemas.microsoft.com/office/drawing/2014/main" id="{A9661799-08E1-A243-83BC-CFBFA545F3FB}"/>
              </a:ext>
            </a:extLst>
          </p:cNvPr>
          <p:cNvSpPr>
            <a:spLocks noGrp="1"/>
          </p:cNvSpPr>
          <p:nvPr>
            <p:ph idx="1"/>
          </p:nvPr>
        </p:nvSpPr>
        <p:spPr/>
        <p:txBody>
          <a:bodyPr/>
          <a:lstStyle/>
          <a:p>
            <a:r>
              <a:rPr lang="en-US" dirty="0"/>
              <a:t>DÉTOURNEMENT.  French for “un-turning.”  The strategic defacement, meddling, or transformation of “spectacles” in order to expose their falsity and absurdity and thereby deprive them of their authority, naturalness, and inevitability.</a:t>
            </a:r>
          </a:p>
          <a:p>
            <a:endParaRPr lang="en-US" dirty="0"/>
          </a:p>
          <a:p>
            <a:r>
              <a:rPr lang="en-US" dirty="0"/>
              <a:t>DÉRIVE.  French for “drift.”  Walking or otherwise acting without predetermined aim or goal.  Cut across, ignore, or transgress all artificial barriers, physical or conceptual.</a:t>
            </a:r>
          </a:p>
          <a:p>
            <a:endParaRPr lang="en-US" dirty="0"/>
          </a:p>
        </p:txBody>
      </p:sp>
    </p:spTree>
    <p:extLst>
      <p:ext uri="{BB962C8B-B14F-4D97-AF65-F5344CB8AC3E}">
        <p14:creationId xmlns:p14="http://schemas.microsoft.com/office/powerpoint/2010/main" val="1081310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6F7A-990B-C54D-8651-A06025042D96}"/>
              </a:ext>
            </a:extLst>
          </p:cNvPr>
          <p:cNvSpPr>
            <a:spLocks noGrp="1"/>
          </p:cNvSpPr>
          <p:nvPr>
            <p:ph type="title"/>
          </p:nvPr>
        </p:nvSpPr>
        <p:spPr/>
        <p:txBody>
          <a:bodyPr/>
          <a:lstStyle/>
          <a:p>
            <a:r>
              <a:rPr lang="en-US" dirty="0" err="1"/>
              <a:t>Détournement</a:t>
            </a:r>
            <a:endParaRPr lang="en-US" dirty="0"/>
          </a:p>
        </p:txBody>
      </p:sp>
      <p:pic>
        <p:nvPicPr>
          <p:cNvPr id="4" name="Picture 7" descr="DuchampLHOOQ">
            <a:extLst>
              <a:ext uri="{FF2B5EF4-FFF2-40B4-BE49-F238E27FC236}">
                <a16:creationId xmlns:a16="http://schemas.microsoft.com/office/drawing/2014/main" id="{E7A22208-F1CF-DE4F-8FAA-3A3615A8D91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750175" y="1586139"/>
            <a:ext cx="2941022" cy="43513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5" name="TextBox 4">
            <a:extLst>
              <a:ext uri="{FF2B5EF4-FFF2-40B4-BE49-F238E27FC236}">
                <a16:creationId xmlns:a16="http://schemas.microsoft.com/office/drawing/2014/main" id="{20E49A38-C843-D042-80BE-DD2D5A285113}"/>
              </a:ext>
            </a:extLst>
          </p:cNvPr>
          <p:cNvSpPr txBox="1"/>
          <p:nvPr/>
        </p:nvSpPr>
        <p:spPr>
          <a:xfrm>
            <a:off x="903515" y="6161314"/>
            <a:ext cx="2626040" cy="369332"/>
          </a:xfrm>
          <a:prstGeom prst="rect">
            <a:avLst/>
          </a:prstGeom>
          <a:noFill/>
        </p:spPr>
        <p:txBody>
          <a:bodyPr wrap="none" rtlCol="0">
            <a:spAutoFit/>
          </a:bodyPr>
          <a:lstStyle/>
          <a:p>
            <a:r>
              <a:rPr lang="en-US" dirty="0"/>
              <a:t>Duchamp - LHOOQ (1919)</a:t>
            </a:r>
          </a:p>
        </p:txBody>
      </p:sp>
      <p:sp>
        <p:nvSpPr>
          <p:cNvPr id="6" name="TextBox 5">
            <a:extLst>
              <a:ext uri="{FF2B5EF4-FFF2-40B4-BE49-F238E27FC236}">
                <a16:creationId xmlns:a16="http://schemas.microsoft.com/office/drawing/2014/main" id="{35BC05FE-EDEC-794A-B133-FD0F2B242AB6}"/>
              </a:ext>
            </a:extLst>
          </p:cNvPr>
          <p:cNvSpPr txBox="1"/>
          <p:nvPr/>
        </p:nvSpPr>
        <p:spPr>
          <a:xfrm>
            <a:off x="6270173" y="5752811"/>
            <a:ext cx="3461973" cy="369332"/>
          </a:xfrm>
          <a:prstGeom prst="rect">
            <a:avLst/>
          </a:prstGeom>
          <a:noFill/>
        </p:spPr>
        <p:txBody>
          <a:bodyPr wrap="none" rtlCol="0">
            <a:spAutoFit/>
          </a:bodyPr>
          <a:lstStyle/>
          <a:p>
            <a:r>
              <a:rPr lang="en-US" dirty="0" err="1"/>
              <a:t>Adbusters</a:t>
            </a:r>
            <a:r>
              <a:rPr lang="en-US" dirty="0"/>
              <a:t> Magazine American Flag</a:t>
            </a:r>
          </a:p>
        </p:txBody>
      </p:sp>
      <p:pic>
        <p:nvPicPr>
          <p:cNvPr id="8" name="Picture 7">
            <a:extLst>
              <a:ext uri="{FF2B5EF4-FFF2-40B4-BE49-F238E27FC236}">
                <a16:creationId xmlns:a16="http://schemas.microsoft.com/office/drawing/2014/main" id="{EC85253A-C637-7545-ADA3-1246F5440A7E}"/>
              </a:ext>
            </a:extLst>
          </p:cNvPr>
          <p:cNvPicPr>
            <a:picLocks noChangeAspect="1"/>
          </p:cNvPicPr>
          <p:nvPr/>
        </p:nvPicPr>
        <p:blipFill>
          <a:blip r:embed="rId4"/>
          <a:stretch>
            <a:fillRect/>
          </a:stretch>
        </p:blipFill>
        <p:spPr>
          <a:xfrm>
            <a:off x="4845273" y="1586139"/>
            <a:ext cx="5942469" cy="3963580"/>
          </a:xfrm>
          <a:prstGeom prst="rect">
            <a:avLst/>
          </a:prstGeom>
        </p:spPr>
      </p:pic>
    </p:spTree>
    <p:extLst>
      <p:ext uri="{BB962C8B-B14F-4D97-AF65-F5344CB8AC3E}">
        <p14:creationId xmlns:p14="http://schemas.microsoft.com/office/powerpoint/2010/main" val="5436122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BE80A-FD15-F642-875D-77B11681AAE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188922C-57EE-AA45-8A6A-E1D1A9E20B09}"/>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9E6A1D0A-B1BC-2448-AB7C-DC04886BD20B}"/>
              </a:ext>
            </a:extLst>
          </p:cNvPr>
          <p:cNvPicPr>
            <a:picLocks noChangeAspect="1"/>
          </p:cNvPicPr>
          <p:nvPr/>
        </p:nvPicPr>
        <p:blipFill>
          <a:blip r:embed="rId2"/>
          <a:stretch>
            <a:fillRect/>
          </a:stretch>
        </p:blipFill>
        <p:spPr>
          <a:xfrm>
            <a:off x="1090160" y="0"/>
            <a:ext cx="10011679" cy="6858000"/>
          </a:xfrm>
          <a:prstGeom prst="rect">
            <a:avLst/>
          </a:prstGeom>
        </p:spPr>
      </p:pic>
    </p:spTree>
    <p:extLst>
      <p:ext uri="{BB962C8B-B14F-4D97-AF65-F5344CB8AC3E}">
        <p14:creationId xmlns:p14="http://schemas.microsoft.com/office/powerpoint/2010/main" val="32850473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8529</TotalTime>
  <Words>437</Words>
  <Application>Microsoft Macintosh PowerPoint</Application>
  <PresentationFormat>Widescreen</PresentationFormat>
  <Paragraphs>29</Paragraphs>
  <Slides>10</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Situationist International</vt:lpstr>
      <vt:lpstr>PowerPoint Presentation</vt:lpstr>
      <vt:lpstr>What is SI?</vt:lpstr>
      <vt:lpstr>PowerPoint Presentation</vt:lpstr>
      <vt:lpstr>PowerPoint Presentation</vt:lpstr>
      <vt:lpstr>PowerPoint Presentation</vt:lpstr>
      <vt:lpstr>Proposed Solutions</vt:lpstr>
      <vt:lpstr>Détournement</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Situationist International</dc:title>
  <dc:creator>Microsoft Office User</dc:creator>
  <cp:lastModifiedBy>Microsoft Office User</cp:lastModifiedBy>
  <cp:revision>9</cp:revision>
  <dcterms:created xsi:type="dcterms:W3CDTF">2019-02-06T23:27:24Z</dcterms:created>
  <dcterms:modified xsi:type="dcterms:W3CDTF">2019-02-12T21:37:22Z</dcterms:modified>
</cp:coreProperties>
</file>

<file path=docProps/thumbnail.jpeg>
</file>